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92657C-7DE1-4185-B316-64BED8073A19}"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92657C-7DE1-4185-B316-64BED8073A19}"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92657C-7DE1-4185-B316-64BED8073A19}"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92657C-7DE1-4185-B316-64BED8073A19}"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92657C-7DE1-4185-B316-64BED8073A19}"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92657C-7DE1-4185-B316-64BED8073A19}"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92657C-7DE1-4185-B316-64BED8073A19}"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92657C-7DE1-4185-B316-64BED8073A19}"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2657C-7DE1-4185-B316-64BED8073A19}"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92657C-7DE1-4185-B316-64BED8073A19}"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92657C-7DE1-4185-B316-64BED8073A19}"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055B2-6BC8-4F66-A2A7-25391245B48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2657C-7DE1-4185-B316-64BED8073A19}" type="datetimeFigureOut">
              <a:rPr lang="en-US" smtClean="0"/>
              <a:t>12/4/2019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055B2-6BC8-4F66-A2A7-25391245B48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1"/>
            <a:ext cx="7772400" cy="1971650"/>
          </a:xfrm>
        </p:spPr>
        <p:txBody>
          <a:bodyPr>
            <a:normAutofit fontScale="90000"/>
          </a:bodyPr>
          <a:lstStyle/>
          <a:p>
            <a:r>
              <a:rPr lang="en-IN" sz="12800" dirty="0"/>
              <a:t>Sexuality </a:t>
            </a:r>
            <a:r>
              <a:rPr lang="en-US" dirty="0"/>
              <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err="1" smtClean="0"/>
              <a:t>Intersectionalities</a:t>
            </a:r>
            <a:endParaRPr lang="en-US" dirty="0" smtClean="0"/>
          </a:p>
        </p:txBody>
      </p:sp>
      <p:sp>
        <p:nvSpPr>
          <p:cNvPr id="11267" name="Content Placeholder 2"/>
          <p:cNvSpPr>
            <a:spLocks noGrp="1"/>
          </p:cNvSpPr>
          <p:nvPr>
            <p:ph idx="1"/>
          </p:nvPr>
        </p:nvSpPr>
        <p:spPr/>
        <p:txBody>
          <a:bodyPr/>
          <a:lstStyle/>
          <a:p>
            <a:r>
              <a:rPr lang="en-US" dirty="0" smtClean="0"/>
              <a:t>Gender and sexuality are one of several axes of power and discrimination – others being class, caste, ethnicity, race, location, ability, sexuality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Defining Sexuality</a:t>
            </a:r>
            <a:r>
              <a:rPr lang="en-US" dirty="0" smtClean="0"/>
              <a:t> </a:t>
            </a:r>
            <a:endParaRPr lang="en-US" dirty="0"/>
          </a:p>
        </p:txBody>
      </p:sp>
      <p:sp>
        <p:nvSpPr>
          <p:cNvPr id="3" name="Content Placeholder 2"/>
          <p:cNvSpPr>
            <a:spLocks noGrp="1"/>
          </p:cNvSpPr>
          <p:nvPr>
            <p:ph idx="1"/>
          </p:nvPr>
        </p:nvSpPr>
        <p:spPr/>
        <p:txBody>
          <a:bodyPr/>
          <a:lstStyle/>
          <a:p>
            <a:r>
              <a:rPr lang="en-US" dirty="0" smtClean="0"/>
              <a:t>Sexuality </a:t>
            </a:r>
            <a:r>
              <a:rPr lang="en-US" dirty="0"/>
              <a:t>as a concept has been examined for many years. There are a number of definitions that cover various components of this concept.  While there is no single agreed upon definition, the two definitions of sexuality below promote an understanding of sexuality.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(WHO draft working definition 2002)</a:t>
            </a:r>
            <a:endParaRPr lang="en-US" dirty="0"/>
          </a:p>
        </p:txBody>
      </p:sp>
      <p:sp>
        <p:nvSpPr>
          <p:cNvPr id="3" name="Content Placeholder 2"/>
          <p:cNvSpPr>
            <a:spLocks noGrp="1"/>
          </p:cNvSpPr>
          <p:nvPr>
            <p:ph idx="1"/>
          </p:nvPr>
        </p:nvSpPr>
        <p:spPr/>
        <p:txBody>
          <a:bodyPr>
            <a:normAutofit fontScale="85000" lnSpcReduction="20000"/>
          </a:bodyPr>
          <a:lstStyle/>
          <a:p>
            <a:pPr lvl="0"/>
            <a:r>
              <a:rPr lang="en-US" i="1" dirty="0"/>
              <a:t>Sexuality is a central aspect of being human throughout life and encompasses sex, gender identities and roles, sexual orientation, eroticism, pleasure, intimacy and reproduction. Sexuality is experienced and expressed in thoughts, fantasies, desires, beliefs, attitudes, values, </a:t>
            </a:r>
            <a:r>
              <a:rPr lang="en-US" i="1" dirty="0" err="1"/>
              <a:t>behaviours</a:t>
            </a:r>
            <a:r>
              <a:rPr lang="en-US" i="1" dirty="0"/>
              <a:t>, practices, roles and relationships.  While sexuality can include all of these dimensions, not all of them are always experienced or expressed. Sexuality is influenced by the interaction of biological, psychological, social, economic, political, cultural, ethical, legal, historical and religious and spiritual factors. </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(SIECUS Report, Volume 24 #3, 1996)</a:t>
            </a:r>
            <a:endParaRPr lang="en-US" dirty="0"/>
          </a:p>
        </p:txBody>
      </p:sp>
      <p:sp>
        <p:nvSpPr>
          <p:cNvPr id="3" name="Content Placeholder 2"/>
          <p:cNvSpPr>
            <a:spLocks noGrp="1"/>
          </p:cNvSpPr>
          <p:nvPr>
            <p:ph idx="1"/>
          </p:nvPr>
        </p:nvSpPr>
        <p:spPr/>
        <p:txBody>
          <a:bodyPr>
            <a:normAutofit lnSpcReduction="10000"/>
          </a:bodyPr>
          <a:lstStyle/>
          <a:p>
            <a:pPr lvl="0"/>
            <a:r>
              <a:rPr lang="en-US" i="1" dirty="0"/>
              <a:t>Human sexuality encompasses the sexual knowledge, beliefs, attitudes, values and </a:t>
            </a:r>
            <a:r>
              <a:rPr lang="en-US" i="1" dirty="0" err="1"/>
              <a:t>behaviours</a:t>
            </a:r>
            <a:r>
              <a:rPr lang="en-US" i="1" dirty="0"/>
              <a:t> of individuals.  Its various dimensions include the anatomy, physiology and biochemistry of the sexual response system; identity, orientation, roles and personality; and thoughts, feelings, and relationships. The expressions of sexuality are influenced by ethical, spiritual, cultural, and moral concerns. </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Sexual and Gender Identities</a:t>
            </a:r>
            <a:endParaRPr lang="en-US" dirty="0"/>
          </a:p>
        </p:txBody>
      </p:sp>
      <p:sp>
        <p:nvSpPr>
          <p:cNvPr id="3" name="Content Placeholder 2"/>
          <p:cNvSpPr>
            <a:spLocks noGrp="1"/>
          </p:cNvSpPr>
          <p:nvPr>
            <p:ph idx="1"/>
          </p:nvPr>
        </p:nvSpPr>
        <p:spPr/>
        <p:txBody>
          <a:bodyPr/>
          <a:lstStyle/>
          <a:p>
            <a:r>
              <a:rPr lang="en-US" dirty="0" smtClean="0"/>
              <a:t>A </a:t>
            </a:r>
            <a:r>
              <a:rPr lang="en-US" dirty="0"/>
              <a:t>concept that refers to how people view themselves sexually in terms of whom they are attracted to. This refers specifically to whether an individual is attracted to people of the same gender, a different gender, more than one gender and which category of these identities they want to adopt for themselves.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Terms </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terms below refer to commonly used sexual and gender identities and terms associated with them. This list is not exhaustive. These terms and identities are constantly being discussed and examined and therefore their meanings and how they are used as identities change over time. Some people may decide not to use any identification, or may choose to move from one identity to another. A number of identities have been excluded from this list because they cannot be translated into English easily. Ultimately, it is important to understand and </a:t>
            </a:r>
            <a:r>
              <a:rPr lang="en-US" dirty="0" err="1"/>
              <a:t>recognise</a:t>
            </a:r>
            <a:r>
              <a:rPr lang="en-US" dirty="0"/>
              <a:t> that </a:t>
            </a:r>
            <a:r>
              <a:rPr lang="en-US" dirty="0">
                <a:solidFill>
                  <a:srgbClr val="FF0000"/>
                </a:solidFill>
              </a:rPr>
              <a:t>there is a range of sexual and gender identities</a:t>
            </a:r>
            <a:r>
              <a:rPr lang="en-US" dirty="0" smtClean="0">
                <a:solidFill>
                  <a:srgbClr val="FF0000"/>
                </a:solidFill>
              </a:rPr>
              <a:t>.</a:t>
            </a:r>
            <a:endParaRPr lang="en-US" dirty="0" smtClean="0"/>
          </a:p>
          <a:p>
            <a:r>
              <a:rPr lang="en-IN" dirty="0" smtClean="0">
                <a:solidFill>
                  <a:srgbClr val="FF0000"/>
                </a:solidFill>
              </a:rPr>
              <a:t>Man and woman we already know. Others given below.</a:t>
            </a:r>
            <a:endParaRPr lang="en-US" dirty="0">
              <a:solidFill>
                <a:srgbClr val="FF0000"/>
              </a:solidFill>
            </a:endParaRP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Terms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Heterosexual:</a:t>
            </a:r>
            <a:r>
              <a:rPr lang="en-US" dirty="0" smtClean="0"/>
              <a:t> An individual who is sexually attracted to people of a gender other than their own and/or who identifies as being heterosexual.</a:t>
            </a:r>
          </a:p>
          <a:p>
            <a:r>
              <a:rPr lang="en-US" b="1" dirty="0" smtClean="0"/>
              <a:t>Homosexual:</a:t>
            </a:r>
            <a:r>
              <a:rPr lang="en-US" dirty="0" smtClean="0"/>
              <a:t> An individual who is sexually attracted to people of the same gender as their own, and/or who identifies as being homosexual.</a:t>
            </a:r>
          </a:p>
          <a:p>
            <a:r>
              <a:rPr lang="en-US" b="1" dirty="0" smtClean="0"/>
              <a:t>Gay:</a:t>
            </a:r>
            <a:r>
              <a:rPr lang="en-US" dirty="0" smtClean="0"/>
              <a:t> A man who is sexually attracted to other men and/or identifies as gay.  This term can also be used to describe any person (man or woman) who experiences sexual attraction to people of the same gender.</a:t>
            </a:r>
          </a:p>
          <a:p>
            <a:r>
              <a:rPr lang="en-US" b="1" dirty="0" smtClean="0"/>
              <a:t>Bisexual:</a:t>
            </a:r>
            <a:r>
              <a:rPr lang="en-US" dirty="0" smtClean="0"/>
              <a:t> An individual who is sexually attracted to people of the same gender and also to people of a gender other than their own.</a:t>
            </a:r>
          </a:p>
          <a:p>
            <a:pPr lvl="0"/>
            <a:r>
              <a:rPr lang="en-US" b="1" dirty="0" smtClean="0"/>
              <a:t>Asexual</a:t>
            </a:r>
            <a:r>
              <a:rPr lang="en-US" b="1" dirty="0"/>
              <a:t>:</a:t>
            </a:r>
            <a:r>
              <a:rPr lang="en-US" dirty="0"/>
              <a:t> An individual who feels no sexual attraction towards other </a:t>
            </a:r>
            <a:r>
              <a:rPr lang="en-US" dirty="0" smtClean="0"/>
              <a:t>individuals.</a:t>
            </a:r>
          </a:p>
          <a:p>
            <a:pPr lvl="0"/>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Terms </a:t>
            </a:r>
            <a:endParaRPr lang="en-US" dirty="0"/>
          </a:p>
        </p:txBody>
      </p:sp>
      <p:sp>
        <p:nvSpPr>
          <p:cNvPr id="3" name="Content Placeholder 2"/>
          <p:cNvSpPr>
            <a:spLocks noGrp="1"/>
          </p:cNvSpPr>
          <p:nvPr>
            <p:ph idx="1"/>
          </p:nvPr>
        </p:nvSpPr>
        <p:spPr/>
        <p:txBody>
          <a:bodyPr>
            <a:normAutofit fontScale="62500" lnSpcReduction="20000"/>
          </a:bodyPr>
          <a:lstStyle/>
          <a:p>
            <a:pPr lvl="0"/>
            <a:r>
              <a:rPr lang="en-US" b="1" dirty="0" smtClean="0"/>
              <a:t>Lesbian</a:t>
            </a:r>
            <a:r>
              <a:rPr lang="en-US" b="1" dirty="0"/>
              <a:t>:</a:t>
            </a:r>
            <a:r>
              <a:rPr lang="en-US" dirty="0"/>
              <a:t> A woman who is sexually attracted to other women and/or identifies as a lesbian.</a:t>
            </a:r>
          </a:p>
          <a:p>
            <a:pPr lvl="0"/>
            <a:r>
              <a:rPr lang="en-US" dirty="0"/>
              <a:t> </a:t>
            </a:r>
            <a:r>
              <a:rPr lang="en-US" b="1" dirty="0" smtClean="0"/>
              <a:t>Queer</a:t>
            </a:r>
            <a:r>
              <a:rPr lang="en-US" b="1" dirty="0"/>
              <a:t>:</a:t>
            </a:r>
            <a:r>
              <a:rPr lang="en-US" dirty="0"/>
              <a:t> A person who questions the heterosexual framework. This can include homosexuals, lesbians, gays, intersex and transgender people. To some this term is offensive, while other groups and communities have used it as a form of empowerment to assert that they are not heterosexual, are non-conformist, against a dominant heterosexual framework, and dissatisfied with the ‘labels’ used on people who do not identify as heterosexual</a:t>
            </a:r>
            <a:r>
              <a:rPr lang="en-US" dirty="0" smtClean="0"/>
              <a:t>.</a:t>
            </a:r>
            <a:r>
              <a:rPr lang="en-US" b="1" dirty="0" smtClean="0"/>
              <a:t> </a:t>
            </a:r>
          </a:p>
          <a:p>
            <a:pPr lvl="0"/>
            <a:r>
              <a:rPr lang="en-US" b="1" dirty="0" err="1" smtClean="0"/>
              <a:t>Hijra</a:t>
            </a:r>
            <a:r>
              <a:rPr lang="en-US" b="1" dirty="0" smtClean="0"/>
              <a:t>:</a:t>
            </a:r>
            <a:r>
              <a:rPr lang="en-US" dirty="0" smtClean="0"/>
              <a:t> A term used in the Indian subcontinent, which includes those who aspire to and/or undergo castration, as well as those who are intersex (please see definition below). Although some </a:t>
            </a:r>
            <a:r>
              <a:rPr lang="en-US" i="1" dirty="0" err="1" smtClean="0"/>
              <a:t>hijras</a:t>
            </a:r>
            <a:r>
              <a:rPr lang="en-US" i="1" dirty="0" smtClean="0"/>
              <a:t> </a:t>
            </a:r>
            <a:r>
              <a:rPr lang="en-US" dirty="0" smtClean="0"/>
              <a:t>refer to themselves in the feminine, others say they belong to a third gender and are neither men nor women.</a:t>
            </a:r>
          </a:p>
          <a:p>
            <a:r>
              <a:rPr lang="en-US" b="1" dirty="0" smtClean="0"/>
              <a:t>Intersex Person:</a:t>
            </a:r>
            <a:r>
              <a:rPr lang="en-US" dirty="0" smtClean="0"/>
              <a:t> An individual born with the physical characteristics of both males and females. These individuals may or may not identify as men or women.</a:t>
            </a:r>
          </a:p>
          <a:p>
            <a:endParaRPr lang="en-US" dirty="0"/>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Terms </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Transgender Person:</a:t>
            </a:r>
            <a:r>
              <a:rPr lang="en-US" dirty="0" smtClean="0"/>
              <a:t> An individual who does not identify with the gender assigned to them. They may or may not consider themselves a ‘third sex’.  Transgender people can be men who dress, act or behave like women or women who dress, act or behave like men. They do not, however, necessarily identify as homosexual.</a:t>
            </a:r>
          </a:p>
          <a:p>
            <a:pPr lvl="0"/>
            <a:r>
              <a:rPr lang="en-US" b="1" dirty="0"/>
              <a:t>Transsexual Person:</a:t>
            </a:r>
            <a:r>
              <a:rPr lang="en-US" dirty="0"/>
              <a:t> An individual who wants to change from the gender they have been assigned at birth to another gender. Some have surgery, hormonal medication, or other procedures to make these changes.  They may or may not identify as homosexual, bisexual or heterosexual. They may be </a:t>
            </a:r>
            <a:r>
              <a:rPr lang="en-US" b="1" dirty="0"/>
              <a:t>female to male transsexuals, male to female transsexuals</a:t>
            </a:r>
            <a:r>
              <a:rPr lang="en-US" dirty="0"/>
              <a:t> or choose not to be identified as either</a:t>
            </a:r>
            <a:r>
              <a:rPr lang="en-US" b="1" dirty="0"/>
              <a:t>.</a:t>
            </a:r>
            <a:endParaRPr lang="en-US" dirty="0"/>
          </a:p>
          <a:p>
            <a:pPr lvl="0"/>
            <a:r>
              <a:rPr lang="en-US" b="1" dirty="0" smtClean="0"/>
              <a:t>Transvestite</a:t>
            </a:r>
            <a:r>
              <a:rPr lang="en-US" b="1" dirty="0"/>
              <a:t>:</a:t>
            </a:r>
            <a:r>
              <a:rPr lang="en-US" dirty="0"/>
              <a:t> An individual who dresses in the clothing that is typically worn by people of another gender </a:t>
            </a:r>
            <a:r>
              <a:rPr lang="en-US" i="1" dirty="0"/>
              <a:t>for purposes of sexual arousal/gratification</a:t>
            </a:r>
            <a:r>
              <a:rPr lang="en-US" dirty="0"/>
              <a:t>.  Transvestites are often men who dress in the clothing typically worn by women. They are also known as cross-dressers.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778</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Sexuality  </vt:lpstr>
      <vt:lpstr>Defining Sexuality </vt:lpstr>
      <vt:lpstr>(WHO draft working definition 2002)</vt:lpstr>
      <vt:lpstr>(SIECUS Report, Volume 24 #3, 1996)</vt:lpstr>
      <vt:lpstr>Sexual and Gender Identities</vt:lpstr>
      <vt:lpstr>Terms </vt:lpstr>
      <vt:lpstr>Terms </vt:lpstr>
      <vt:lpstr>Terms </vt:lpstr>
      <vt:lpstr>Terms </vt:lpstr>
      <vt:lpstr>Intersectionalities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Sexuality </dc:title>
  <dc:creator>HP</dc:creator>
  <cp:lastModifiedBy>User</cp:lastModifiedBy>
  <cp:revision>8</cp:revision>
  <dcterms:created xsi:type="dcterms:W3CDTF">2019-03-27T05:49:29Z</dcterms:created>
  <dcterms:modified xsi:type="dcterms:W3CDTF">2019-12-04T02:17:57Z</dcterms:modified>
</cp:coreProperties>
</file>